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68" r:id="rId15"/>
    <p:sldId id="273" r:id="rId16"/>
    <p:sldId id="274" r:id="rId17"/>
    <p:sldId id="275" r:id="rId18"/>
    <p:sldId id="272" r:id="rId19"/>
    <p:sldId id="269" r:id="rId20"/>
    <p:sldId id="270" r:id="rId21"/>
    <p:sldId id="271" r:id="rId22"/>
  </p:sldIdLst>
  <p:sldSz cx="18288000" cy="10287000"/>
  <p:notesSz cx="6858000" cy="9144000"/>
  <p:embeddedFontLst>
    <p:embeddedFont>
      <p:font typeface="Calibri (MS)" panose="020B0604020202020204" charset="0"/>
      <p:regular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Georgia Bold" panose="02040802050405020203" pitchFamily="18" charset="0"/>
      <p:regular r:id="rId29"/>
      <p:bold r:id="rId30"/>
    </p:embeddedFont>
    <p:embeddedFont>
      <p:font typeface="Times New Roman Bold" panose="02020803070505020304" pitchFamily="18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42C6B-3082-78E6-7AE6-A40BC7C39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FF1977-7B7C-1DFA-0216-6CE26DD75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FB73D-14A4-5357-3E9D-8952BDA175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853414-BA36-D9DC-0C88-A30634AF18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9E8261-1B3F-4DA2-40F8-C634CA9A1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9E0F4-DD90-63DD-6ED6-FA480BD382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E3733-BCF4-120C-D68A-0C4047044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80797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C0537-9961-1D7E-68FF-5B4CF036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E9DCFF-FA97-8729-596E-74DED1A3D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F286E-ACDF-8586-8A82-CA4B2662DF9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92244DF-00DD-6B56-6776-73404FC07B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4E005A-9C1A-A9E2-3F16-25EB75D15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133C8-9111-4D98-A853-560BD5AF18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6D96A-337F-F958-C5D0-F83C021D3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8827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553E5-FCA6-2018-866F-AAAB1E4FC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C7586F-DBF8-78BC-711E-1D57049C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ED197-B504-807A-E808-9F5E4729AB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208BD41-A4E2-A782-4111-6B1C78A0B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7DDC728-8F4C-6BB4-DDBD-569EC85A0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4258A-7B92-21C9-948E-00B242E301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5AB3E-5D85-48C1-89C5-577BC53A3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41452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BE0BE-4F17-A80B-3FAC-BD0BCCD4F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E2C0DF-5CAB-4970-D0D4-1A24CB24B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83E3-B193-D562-8A05-631EB8CD0B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2CFA1DB-C166-240D-C45F-CA4747C05F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4CA9F83-7361-2906-B08B-A43FAEFF9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96D0F-6642-6BEE-E224-B9AAA5FD6E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08BF7-E857-481E-026D-54C0F42B3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37645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49C91-C1DC-7793-25D7-181257D36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252939-F3D1-435C-4745-BCF36AEC68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31464-AF68-6BAF-8584-6C634762A24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BBED93A-C886-C9F1-089F-ADC95F0E06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7F1BED0-84A0-87D4-4FA8-EA03471E8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075DA-FE75-CC4C-9CCB-5470A6DA19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B381D-5FE0-AFA5-DD12-517F8BDFB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4487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jneonatalsurg.com/index.php/jns/article/view/561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3.png"/><Relationship Id="rId5" Type="http://schemas.openxmlformats.org/officeDocument/2006/relationships/image" Target="../media/image7.jpeg"/><Relationship Id="rId10" Type="http://schemas.openxmlformats.org/officeDocument/2006/relationships/image" Target="../media/image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06" y="-7143"/>
            <a:ext cx="18288000" cy="10820400"/>
            <a:chOff x="0" y="0"/>
            <a:chExt cx="24384000" cy="14427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427200"/>
            </a:xfrm>
            <a:custGeom>
              <a:avLst/>
              <a:gdLst/>
              <a:ahLst/>
              <a:cxnLst/>
              <a:rect l="l" t="t" r="r" b="b"/>
              <a:pathLst>
                <a:path w="24384000" h="14427200">
                  <a:moveTo>
                    <a:pt x="0" y="0"/>
                  </a:moveTo>
                  <a:lnTo>
                    <a:pt x="24384000" y="0"/>
                  </a:lnTo>
                  <a:lnTo>
                    <a:pt x="24384000" y="14427200"/>
                  </a:lnTo>
                  <a:lnTo>
                    <a:pt x="0" y="14427200"/>
                  </a:lnTo>
                  <a:close/>
                </a:path>
              </a:pathLst>
            </a:custGeom>
            <a:solidFill>
              <a:srgbClr val="9B154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401652" y="8024812"/>
            <a:ext cx="6886348" cy="2209798"/>
            <a:chOff x="0" y="0"/>
            <a:chExt cx="9181798" cy="2946398"/>
          </a:xfrm>
        </p:grpSpPr>
        <p:sp>
          <p:nvSpPr>
            <p:cNvPr id="5" name="Freeform 5" descr="A picture containing drawing  Description automatically generated"/>
            <p:cNvSpPr/>
            <p:nvPr/>
          </p:nvSpPr>
          <p:spPr>
            <a:xfrm>
              <a:off x="0" y="0"/>
              <a:ext cx="9181846" cy="2946400"/>
            </a:xfrm>
            <a:custGeom>
              <a:avLst/>
              <a:gdLst/>
              <a:ahLst/>
              <a:cxnLst/>
              <a:rect l="l" t="t" r="r" b="b"/>
              <a:pathLst>
                <a:path w="9181846" h="2946400">
                  <a:moveTo>
                    <a:pt x="0" y="0"/>
                  </a:moveTo>
                  <a:lnTo>
                    <a:pt x="9181846" y="0"/>
                  </a:lnTo>
                  <a:lnTo>
                    <a:pt x="9181846" y="2946400"/>
                  </a:lnTo>
                  <a:lnTo>
                    <a:pt x="0" y="294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" r="-4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4864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89898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0085" y="1009650"/>
            <a:ext cx="17047830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I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Early Prediction of </a:t>
            </a:r>
            <a:r>
              <a:rPr lang="en-IN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Fetal</a:t>
            </a:r>
            <a:r>
              <a:rPr lang="en-I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Brain Abnormalities from Ultrasound Scans</a:t>
            </a:r>
            <a:endParaRPr lang="en-IN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22344" y="3696278"/>
            <a:ext cx="13233936" cy="366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 b="1">
                <a:solidFill>
                  <a:srgbClr val="F2F2F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No: 11                     		   		</a:t>
            </a:r>
          </a:p>
          <a:p>
            <a:pPr algn="l">
              <a:lnSpc>
                <a:spcPts val="2879"/>
              </a:lnSpc>
            </a:pPr>
            <a:endParaRPr lang="en-US" sz="3000" b="1">
              <a:solidFill>
                <a:srgbClr val="F2F2F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879"/>
              </a:lnSpc>
            </a:pPr>
            <a:endParaRPr lang="en-US" sz="3000" b="1">
              <a:solidFill>
                <a:srgbClr val="F2F2F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879"/>
              </a:lnSpc>
            </a:pPr>
            <a:endParaRPr lang="en-US" sz="3000" b="1">
              <a:solidFill>
                <a:srgbClr val="F2F2F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879"/>
              </a:lnSpc>
            </a:pPr>
            <a:endParaRPr lang="en-US" sz="3000" b="1">
              <a:solidFill>
                <a:srgbClr val="F2F2F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879"/>
              </a:lnSpc>
            </a:pPr>
            <a:endParaRPr lang="en-US" sz="3000" b="1">
              <a:solidFill>
                <a:srgbClr val="F2F2F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879"/>
              </a:lnSpc>
            </a:pPr>
            <a:endParaRPr lang="en-US" sz="3000" b="1">
              <a:solidFill>
                <a:srgbClr val="F2F2F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879"/>
              </a:lnSpc>
            </a:pPr>
            <a:endParaRPr lang="en-US" sz="3000" b="1">
              <a:solidFill>
                <a:srgbClr val="F2F2F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879"/>
              </a:lnSpc>
            </a:pPr>
            <a:endParaRPr lang="en-US" sz="3000" b="1">
              <a:solidFill>
                <a:srgbClr val="F2F2F2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879"/>
              </a:lnSpc>
            </a:pPr>
            <a:r>
              <a:rPr lang="en-US" sz="3000" b="1">
                <a:solidFill>
                  <a:srgbClr val="F2F2F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 Advisor:  Ms. Shalini Tiwari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645503"/>
              </p:ext>
            </p:extLst>
          </p:nvPr>
        </p:nvGraphicFramePr>
        <p:xfrm>
          <a:off x="2781301" y="4467897"/>
          <a:ext cx="12172950" cy="2357120"/>
        </p:xfrm>
        <a:graphic>
          <a:graphicData uri="http://schemas.openxmlformats.org/drawingml/2006/table">
            <a:tbl>
              <a:tblPr/>
              <a:tblGrid>
                <a:gridCol w="243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4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2F2F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Sl. No.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2F2F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Reg. No.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2F2F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Name of the student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2F2F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1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 dirty="0">
                          <a:solidFill>
                            <a:srgbClr val="F2F2F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BL.EN.U4CSE23239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 dirty="0">
                          <a:solidFill>
                            <a:srgbClr val="F2F2F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Nikhil Sanjay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2F2F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2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 dirty="0">
                          <a:solidFill>
                            <a:srgbClr val="F2F2F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BL.EN.U4CSE23269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 dirty="0">
                          <a:solidFill>
                            <a:srgbClr val="F2F2F2"/>
                          </a:solidFill>
                          <a:latin typeface="Times New Roman Bold"/>
                          <a:cs typeface="Times New Roman Bold"/>
                          <a:sym typeface="Times New Roman Bold"/>
                        </a:rPr>
                        <a:t>Andrew Tom Matthew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2F2F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3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2F2F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BL.EN.U4CSE23257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b="1" dirty="0">
                          <a:solidFill>
                            <a:srgbClr val="F2F2F2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Vedhesh Dhinakaran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10787" y="205103"/>
            <a:ext cx="12866426" cy="823597"/>
            <a:chOff x="0" y="0"/>
            <a:chExt cx="17155234" cy="10981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Design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4400" y="1710232"/>
            <a:ext cx="9448800" cy="4090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6"/>
              </a:lnSpc>
              <a:spcBef>
                <a:spcPct val="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hybrid architecture fuses 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and Swin Transformer via Cross-Attention to capture both local details and global brain structure. It addresses data imbalance using weighted sampling and provides clinical transparency by generating Grad-CAM heatmaps to visually explain each diagnosis.</a:t>
            </a:r>
            <a:endParaRPr lang="en-US" sz="3304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BB42618-E5CF-B2C2-AB91-F2585E6DC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681293"/>
            <a:ext cx="6705600" cy="8557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233" y="9618742"/>
            <a:ext cx="18328466" cy="717670"/>
            <a:chOff x="0" y="0"/>
            <a:chExt cx="24437954" cy="956894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437954" cy="956894"/>
              <a:chOff x="0" y="0"/>
              <a:chExt cx="24437954" cy="95689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437975" cy="956945"/>
              </a:xfrm>
              <a:custGeom>
                <a:avLst/>
                <a:gdLst/>
                <a:ahLst/>
                <a:cxnLst/>
                <a:rect l="l" t="t" r="r" b="b"/>
                <a:pathLst>
                  <a:path w="24437975" h="956945">
                    <a:moveTo>
                      <a:pt x="0" y="0"/>
                    </a:moveTo>
                    <a:lnTo>
                      <a:pt x="24437975" y="0"/>
                    </a:lnTo>
                    <a:lnTo>
                      <a:pt x="24437975" y="956945"/>
                    </a:lnTo>
                    <a:lnTo>
                      <a:pt x="0" y="9569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6566" b="-16561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1317488" y="215154"/>
              <a:ext cx="2525640" cy="567824"/>
              <a:chOff x="0" y="0"/>
              <a:chExt cx="2525640" cy="5678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525649" cy="567817"/>
              </a:xfrm>
              <a:custGeom>
                <a:avLst/>
                <a:gdLst/>
                <a:ahLst/>
                <a:cxnLst/>
                <a:rect l="l" t="t" r="r" b="b"/>
                <a:pathLst>
                  <a:path w="2525649" h="567817">
                    <a:moveTo>
                      <a:pt x="0" y="0"/>
                    </a:moveTo>
                    <a:lnTo>
                      <a:pt x="2525649" y="0"/>
                    </a:lnTo>
                    <a:lnTo>
                      <a:pt x="2525649" y="567817"/>
                    </a:lnTo>
                    <a:lnTo>
                      <a:pt x="0" y="5678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117" b="-118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58896" y="132520"/>
              <a:ext cx="1517374" cy="730250"/>
              <a:chOff x="0" y="0"/>
              <a:chExt cx="1517374" cy="7302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17374" cy="730250"/>
              </a:xfrm>
              <a:custGeom>
                <a:avLst/>
                <a:gdLst/>
                <a:ahLst/>
                <a:cxnLst/>
                <a:rect l="l" t="t" r="r" b="b"/>
                <a:pathLst>
                  <a:path w="1517374" h="730250">
                    <a:moveTo>
                      <a:pt x="0" y="0"/>
                    </a:moveTo>
                    <a:lnTo>
                      <a:pt x="1517374" y="0"/>
                    </a:lnTo>
                    <a:lnTo>
                      <a:pt x="1517374" y="730250"/>
                    </a:lnTo>
                    <a:lnTo>
                      <a:pt x="0" y="730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517374" cy="7683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11</a:t>
                </a:r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1028701" y="1225963"/>
            <a:ext cx="15735299" cy="8186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Standardization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Resized all images to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224 × 224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grayscale to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3-channel format (RGB)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HybridNet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compatibility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intensity normalized using standard ImageNet mean and std values</a:t>
            </a:r>
          </a:p>
          <a:p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(Training Only)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Resized Crop (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0.85–1.0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Horizontal Flip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Rotation (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15°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Affine transformations (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±10%, Shear 10°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Jitter (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Brightness, Contrast, Saturation ±0.1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Balancing: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Random Sampling (inverse frequency) used in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DataLoader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mitigate class imbalance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Loading: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loaded from pre-structured directory splits (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Train, Validation, Test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710787" y="205103"/>
            <a:ext cx="12866426" cy="823597"/>
            <a:chOff x="0" y="0"/>
            <a:chExt cx="17155234" cy="10981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9B1549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Preprocessing Techniques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233" y="9618742"/>
            <a:ext cx="18328466" cy="717670"/>
            <a:chOff x="0" y="0"/>
            <a:chExt cx="24437954" cy="956894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437954" cy="956894"/>
              <a:chOff x="0" y="0"/>
              <a:chExt cx="24437954" cy="95689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437975" cy="956945"/>
              </a:xfrm>
              <a:custGeom>
                <a:avLst/>
                <a:gdLst/>
                <a:ahLst/>
                <a:cxnLst/>
                <a:rect l="l" t="t" r="r" b="b"/>
                <a:pathLst>
                  <a:path w="24437975" h="956945">
                    <a:moveTo>
                      <a:pt x="0" y="0"/>
                    </a:moveTo>
                    <a:lnTo>
                      <a:pt x="24437975" y="0"/>
                    </a:lnTo>
                    <a:lnTo>
                      <a:pt x="24437975" y="956945"/>
                    </a:lnTo>
                    <a:lnTo>
                      <a:pt x="0" y="9569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6566" b="-16561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1317488" y="215154"/>
              <a:ext cx="2525640" cy="567824"/>
              <a:chOff x="0" y="0"/>
              <a:chExt cx="2525640" cy="5678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525649" cy="567817"/>
              </a:xfrm>
              <a:custGeom>
                <a:avLst/>
                <a:gdLst/>
                <a:ahLst/>
                <a:cxnLst/>
                <a:rect l="l" t="t" r="r" b="b"/>
                <a:pathLst>
                  <a:path w="2525649" h="567817">
                    <a:moveTo>
                      <a:pt x="0" y="0"/>
                    </a:moveTo>
                    <a:lnTo>
                      <a:pt x="2525649" y="0"/>
                    </a:lnTo>
                    <a:lnTo>
                      <a:pt x="2525649" y="567817"/>
                    </a:lnTo>
                    <a:lnTo>
                      <a:pt x="0" y="5678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117" b="-118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58896" y="132520"/>
              <a:ext cx="1517374" cy="730250"/>
              <a:chOff x="0" y="0"/>
              <a:chExt cx="1517374" cy="7302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17374" cy="730250"/>
              </a:xfrm>
              <a:custGeom>
                <a:avLst/>
                <a:gdLst/>
                <a:ahLst/>
                <a:cxnLst/>
                <a:rect l="l" t="t" r="r" b="b"/>
                <a:pathLst>
                  <a:path w="1517374" h="730250">
                    <a:moveTo>
                      <a:pt x="0" y="0"/>
                    </a:moveTo>
                    <a:lnTo>
                      <a:pt x="1517374" y="0"/>
                    </a:lnTo>
                    <a:lnTo>
                      <a:pt x="1517374" y="730250"/>
                    </a:lnTo>
                    <a:lnTo>
                      <a:pt x="0" y="730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517374" cy="7683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12</a:t>
                </a:r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1000125" y="1212788"/>
            <a:ext cx="13625148" cy="800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Deep Learning Model: DenseNet121 + Swin Transformer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DenseNet121 (CNN Backbone)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 robust local spatial features using dense connectivity</a:t>
            </a: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fine-grained morphological details, tissue textures, and edges</a:t>
            </a:r>
          </a:p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Block Attention Module (CBAM)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Sequentially applies Channel and Spatial attention gates</a:t>
            </a: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Refines CNN features by emphasizing "what" features are important and "where" they are located</a:t>
            </a:r>
          </a:p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 Transformer (</a:t>
            </a:r>
            <a:r>
              <a:rPr lang="en-IN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Backbone)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long-range dependencies using hierarchical shifted windows</a:t>
            </a: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understanding global brain geometry and spatial relationships between anatomical structures</a:t>
            </a:r>
          </a:p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Cross-Attention Fusion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 feature mixing where CNN tokens query </a:t>
            </a:r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tokens and vice-versa</a:t>
            </a: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Synthesizes local textural details with global structural context for a unified representation</a:t>
            </a:r>
          </a:p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Head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layers with dropout regularization (0.3)</a:t>
            </a: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</a:t>
            </a:r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probability distribution across </a:t>
            </a:r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fetal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brain abnormality classes</a:t>
            </a:r>
          </a:p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Explainability (Grad-CAM)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Computes gradients from the final convolutional layer</a:t>
            </a: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visual heatmaps to identify specific anatomical regions driving the diagnosis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710787" y="205103"/>
            <a:ext cx="12866426" cy="823597"/>
            <a:chOff x="0" y="0"/>
            <a:chExt cx="17155234" cy="10981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Modules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AAB24-ACE0-6E25-11D2-DEAA39631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4247486-64C4-4AFD-A245-8479D0FB4046}"/>
              </a:ext>
            </a:extLst>
          </p:cNvPr>
          <p:cNvGrpSpPr/>
          <p:nvPr/>
        </p:nvGrpSpPr>
        <p:grpSpPr>
          <a:xfrm>
            <a:off x="-20233" y="9618742"/>
            <a:ext cx="18328466" cy="717670"/>
            <a:chOff x="0" y="0"/>
            <a:chExt cx="24437954" cy="95689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A556B35A-F26D-6F6F-64D1-186CA6B750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4437954" cy="956894"/>
              <a:chOff x="0" y="0"/>
              <a:chExt cx="24437954" cy="956894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A5C34C78-3663-8582-F6DF-993A7BAD51B9}"/>
                  </a:ext>
                </a:extLst>
              </p:cNvPr>
              <p:cNvSpPr/>
              <p:nvPr/>
            </p:nvSpPr>
            <p:spPr>
              <a:xfrm>
                <a:off x="0" y="0"/>
                <a:ext cx="24437975" cy="956945"/>
              </a:xfrm>
              <a:custGeom>
                <a:avLst/>
                <a:gdLst/>
                <a:ahLst/>
                <a:cxnLst/>
                <a:rect l="l" t="t" r="r" b="b"/>
                <a:pathLst>
                  <a:path w="24437975" h="956945">
                    <a:moveTo>
                      <a:pt x="0" y="0"/>
                    </a:moveTo>
                    <a:lnTo>
                      <a:pt x="24437975" y="0"/>
                    </a:lnTo>
                    <a:lnTo>
                      <a:pt x="24437975" y="956945"/>
                    </a:lnTo>
                    <a:lnTo>
                      <a:pt x="0" y="9569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6566" b="-16561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41D76EA-BC41-7A5F-EB63-5B086B476B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317488" y="215154"/>
              <a:ext cx="2525640" cy="567824"/>
              <a:chOff x="0" y="0"/>
              <a:chExt cx="2525640" cy="567824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7C8A973E-40A8-9D29-BF50-D58DF341AFE1}"/>
                  </a:ext>
                </a:extLst>
              </p:cNvPr>
              <p:cNvSpPr/>
              <p:nvPr/>
            </p:nvSpPr>
            <p:spPr>
              <a:xfrm>
                <a:off x="0" y="0"/>
                <a:ext cx="2525649" cy="567817"/>
              </a:xfrm>
              <a:custGeom>
                <a:avLst/>
                <a:gdLst/>
                <a:ahLst/>
                <a:cxnLst/>
                <a:rect l="l" t="t" r="r" b="b"/>
                <a:pathLst>
                  <a:path w="2525649" h="567817">
                    <a:moveTo>
                      <a:pt x="0" y="0"/>
                    </a:moveTo>
                    <a:lnTo>
                      <a:pt x="2525649" y="0"/>
                    </a:lnTo>
                    <a:lnTo>
                      <a:pt x="2525649" y="567817"/>
                    </a:lnTo>
                    <a:lnTo>
                      <a:pt x="0" y="5678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117" b="-118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65285C2-0DA4-4813-59BC-CBFF971C0C34}"/>
                </a:ext>
              </a:extLst>
            </p:cNvPr>
            <p:cNvGrpSpPr/>
            <p:nvPr/>
          </p:nvGrpSpPr>
          <p:grpSpPr>
            <a:xfrm>
              <a:off x="258896" y="132520"/>
              <a:ext cx="1517374" cy="730250"/>
              <a:chOff x="0" y="0"/>
              <a:chExt cx="1517374" cy="73025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D3A5837-0537-FA88-A76D-7E8A8CFFDECC}"/>
                  </a:ext>
                </a:extLst>
              </p:cNvPr>
              <p:cNvSpPr/>
              <p:nvPr/>
            </p:nvSpPr>
            <p:spPr>
              <a:xfrm>
                <a:off x="0" y="0"/>
                <a:ext cx="1517374" cy="730250"/>
              </a:xfrm>
              <a:custGeom>
                <a:avLst/>
                <a:gdLst/>
                <a:ahLst/>
                <a:cxnLst/>
                <a:rect l="l" t="t" r="r" b="b"/>
                <a:pathLst>
                  <a:path w="1517374" h="730250">
                    <a:moveTo>
                      <a:pt x="0" y="0"/>
                    </a:moveTo>
                    <a:lnTo>
                      <a:pt x="1517374" y="0"/>
                    </a:lnTo>
                    <a:lnTo>
                      <a:pt x="1517374" y="730250"/>
                    </a:lnTo>
                    <a:lnTo>
                      <a:pt x="0" y="730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05CF242A-47BF-DA88-A685-3D5F26C805E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17374" cy="7683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12</a:t>
                </a:r>
              </a:p>
            </p:txBody>
          </p:sp>
        </p:grp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D831D88-7D75-29E7-AF21-C962D6098AC8}"/>
              </a:ext>
            </a:extLst>
          </p:cNvPr>
          <p:cNvGrpSpPr/>
          <p:nvPr/>
        </p:nvGrpSpPr>
        <p:grpSpPr>
          <a:xfrm>
            <a:off x="2710787" y="1524"/>
            <a:ext cx="12866426" cy="823597"/>
            <a:chOff x="0" y="0"/>
            <a:chExt cx="17155234" cy="109812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FE7E0FC-1B46-DDFE-5BB6-91CF69D465A1}"/>
                </a:ext>
              </a:extLst>
            </p:cNvPr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1C3BB11-F398-F4CA-805F-A20DBDC9012D}"/>
                </a:ext>
              </a:extLst>
            </p:cNvPr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 dirty="0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Framework Architecture</a:t>
              </a:r>
            </a:p>
          </p:txBody>
        </p:sp>
      </p:grpSp>
      <p:pic>
        <p:nvPicPr>
          <p:cNvPr id="15" name="Picture 14" descr="A diagram of a complex architecture&#10;&#10;AI-generated content may be incorrect.">
            <a:extLst>
              <a:ext uri="{FF2B5EF4-FFF2-40B4-BE49-F238E27FC236}">
                <a16:creationId xmlns:a16="http://schemas.microsoft.com/office/drawing/2014/main" id="{2E666FA0-1315-DC7A-AFDC-241A06B04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3" y="938537"/>
            <a:ext cx="12229092" cy="8644797"/>
          </a:xfrm>
          <a:prstGeom prst="rect">
            <a:avLst/>
          </a:prstGeom>
        </p:spPr>
      </p:pic>
      <p:pic>
        <p:nvPicPr>
          <p:cNvPr id="17" name="Picture 16" descr="A diagram of a medical process&#10;&#10;AI-generated content may be incorrect.">
            <a:extLst>
              <a:ext uri="{FF2B5EF4-FFF2-40B4-BE49-F238E27FC236}">
                <a16:creationId xmlns:a16="http://schemas.microsoft.com/office/drawing/2014/main" id="{1901D2AD-8FC0-F491-1C5D-D2236BC84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695" y="2781300"/>
            <a:ext cx="5929602" cy="5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91737" y="205103"/>
            <a:ext cx="12866426" cy="823597"/>
            <a:chOff x="0" y="0"/>
            <a:chExt cx="17155234" cy="10981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 dirty="0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Results and Discussion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347269"/>
            <a:ext cx="15601698" cy="800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</a:t>
            </a:r>
          </a:p>
          <a:p>
            <a:pPr marL="356714" lvl="1" algn="just">
              <a:lnSpc>
                <a:spcPts val="4626"/>
              </a:lnSpc>
            </a:pPr>
            <a:endParaRPr lang="en-US" sz="330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6714" lvl="1" algn="just">
              <a:lnSpc>
                <a:spcPts val="4626"/>
              </a:lnSpc>
            </a:pPr>
            <a:endParaRPr lang="en-US" sz="330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6714" lvl="1" algn="just">
              <a:lnSpc>
                <a:spcPts val="4626"/>
              </a:lnSpc>
            </a:pPr>
            <a:endParaRPr lang="en-US" sz="330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6714" lvl="1" algn="just">
              <a:lnSpc>
                <a:spcPts val="4626"/>
              </a:lnSpc>
            </a:pPr>
            <a:endParaRPr lang="en-US" sz="330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6714" lvl="1" algn="just">
              <a:lnSpc>
                <a:spcPts val="4626"/>
              </a:lnSpc>
            </a:pPr>
            <a:endParaRPr lang="en-US" sz="330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6714" lvl="1" algn="just">
              <a:lnSpc>
                <a:spcPts val="4626"/>
              </a:lnSpc>
            </a:pPr>
            <a:endParaRPr lang="en-US" sz="330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Test Accuracy: The model achieved 96% accuracy on unseen data, proving it is highly reliable.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Overfitting: Training (99.36%) and Validation (98.86%) scores are nearly identical, showing excellent generalization.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Validated Architecture: The results prove the success of the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HybridNet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Swin Transformer).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Recall: A Recall of 0.96 ensures the model rarely misses actual abnormalities.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Performance: Precision and F1-scores of 0.95 indicate very few false alarms.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Confidence: Extremely low validation loss (0.0196) confirms the model is very sure of its predictions.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ACB7A06-DEF8-40BB-B356-CDC3FE661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62357"/>
              </p:ext>
            </p:extLst>
          </p:nvPr>
        </p:nvGraphicFramePr>
        <p:xfrm>
          <a:off x="3048000" y="2019300"/>
          <a:ext cx="1219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3424990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733933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448501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endParaRPr lang="en-IN" sz="3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8652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196998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98.86%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24967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166862A-E2DC-C363-3C06-B463D24B2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720"/>
              </p:ext>
            </p:extLst>
          </p:nvPr>
        </p:nvGraphicFramePr>
        <p:xfrm>
          <a:off x="3048000" y="4105795"/>
          <a:ext cx="12192000" cy="118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17443154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4217128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1462761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7456488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73176825"/>
                    </a:ext>
                  </a:extLst>
                </a:gridCol>
              </a:tblGrid>
              <a:tr h="456174">
                <a:tc>
                  <a:txBody>
                    <a:bodyPr/>
                    <a:lstStyle/>
                    <a:p>
                      <a:endParaRPr lang="en-IN" sz="3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41920"/>
                  </a:ext>
                </a:extLst>
              </a:tr>
              <a:tr h="595472"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3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87353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16D30-C576-1EC4-C0BB-AC86052BB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3DE5028-5E1D-70CB-5102-6E2EBE82EC63}"/>
              </a:ext>
            </a:extLst>
          </p:cNvPr>
          <p:cNvGrpSpPr>
            <a:grpSpLocks noChangeAspect="1"/>
          </p:cNvGrpSpPr>
          <p:nvPr/>
        </p:nvGrpSpPr>
        <p:grpSpPr>
          <a:xfrm>
            <a:off x="-70946" y="9569330"/>
            <a:ext cx="18328466" cy="717670"/>
            <a:chOff x="0" y="0"/>
            <a:chExt cx="24437954" cy="95689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1832D6-6E2E-DFA4-32F9-5C5BC9B6AC5E}"/>
                </a:ext>
              </a:extLst>
            </p:cNvPr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391423A-5D46-234B-1259-D4B9FA07FAAA}"/>
              </a:ext>
            </a:extLst>
          </p:cNvPr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0DD9D83-69ED-4EFB-1B1D-DBC30CA497AB}"/>
                </a:ext>
              </a:extLst>
            </p:cNvPr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9C64518-8B47-2E5F-B837-6424CBE7CF2D}"/>
              </a:ext>
            </a:extLst>
          </p:cNvPr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6CAF99-B6C6-8895-3D07-2049C249D717}"/>
                </a:ext>
              </a:extLst>
            </p:cNvPr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5D19A05-7D32-C2F7-9113-4724EF71CDFC}"/>
                </a:ext>
              </a:extLst>
            </p:cNvPr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13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7639BC1-9A62-70DA-3EDD-43A50E9A067B}"/>
              </a:ext>
            </a:extLst>
          </p:cNvPr>
          <p:cNvGrpSpPr/>
          <p:nvPr/>
        </p:nvGrpSpPr>
        <p:grpSpPr>
          <a:xfrm>
            <a:off x="2691737" y="205103"/>
            <a:ext cx="12866426" cy="823597"/>
            <a:chOff x="0" y="0"/>
            <a:chExt cx="17155234" cy="109812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933A16D-95FD-6B37-F710-D52BEA49DEF4}"/>
                </a:ext>
              </a:extLst>
            </p:cNvPr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C9DFAD3-BBAD-654B-E78F-52B2847F9A79}"/>
                </a:ext>
              </a:extLst>
            </p:cNvPr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 dirty="0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Comparison with other models</a:t>
              </a: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EEC5FF0-7B26-8E74-ADBD-25E08BD1B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870297"/>
              </p:ext>
            </p:extLst>
          </p:nvPr>
        </p:nvGraphicFramePr>
        <p:xfrm>
          <a:off x="632040" y="2294203"/>
          <a:ext cx="17023919" cy="54941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1436">
                  <a:extLst>
                    <a:ext uri="{9D8B030D-6E8A-4147-A177-3AD203B41FA5}">
                      <a16:colId xmlns:a16="http://schemas.microsoft.com/office/drawing/2014/main" val="3462998468"/>
                    </a:ext>
                  </a:extLst>
                </a:gridCol>
                <a:gridCol w="1035964">
                  <a:extLst>
                    <a:ext uri="{9D8B030D-6E8A-4147-A177-3AD203B41FA5}">
                      <a16:colId xmlns:a16="http://schemas.microsoft.com/office/drawing/2014/main" val="2074604968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98640419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299361495"/>
                    </a:ext>
                  </a:extLst>
                </a:gridCol>
                <a:gridCol w="8108519">
                  <a:extLst>
                    <a:ext uri="{9D8B030D-6E8A-4147-A177-3AD203B41FA5}">
                      <a16:colId xmlns:a16="http://schemas.microsoft.com/office/drawing/2014/main" val="1030237932"/>
                    </a:ext>
                  </a:extLst>
                </a:gridCol>
              </a:tblGrid>
              <a:tr h="416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 No.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/ Metric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 &amp; Cons (from Literature Survey)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extLst>
                  <a:ext uri="{0D108BD9-81ED-4DB2-BD59-A6C34878D82A}">
                    <a16:rowId xmlns:a16="http://schemas.microsoft.com/office/drawing/2014/main" val="1468701029"/>
                  </a:ext>
                </a:extLst>
              </a:tr>
              <a:tr h="12614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[24]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 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3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</a:t>
                      </a: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~85%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b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 Efficient due to separable convolutions.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 Limited by short training (5 epochs) and small dataset</a:t>
                      </a:r>
                      <a:r>
                        <a:rPr lang="en-IN" sz="30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extLst>
                  <a:ext uri="{0D108BD9-81ED-4DB2-BD59-A6C34878D82A}">
                    <a16:rowId xmlns:a16="http://schemas.microsoft.com/office/drawing/2014/main" val="1832597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Modl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IN" sz="30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DenseNet-121 + Swin-Tiny </a:t>
                      </a:r>
                      <a:r>
                        <a:rPr lang="en-IN" sz="3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 (Test </a:t>
                      </a:r>
                      <a:r>
                        <a:rPr lang="en-IN" sz="3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b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Pros: State-of-the-Art; Bidirectional Cross-Attention; Handles class imbalance (11 classes); Explainable.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Cons: Computational requirements may challenge low-resource settings.</a:t>
                      </a:r>
                      <a:endParaRPr lang="en-IN" sz="3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15" marR="39915" marT="26610" marB="26610" anchor="ctr"/>
                </a:tc>
                <a:extLst>
                  <a:ext uri="{0D108BD9-81ED-4DB2-BD59-A6C34878D82A}">
                    <a16:rowId xmlns:a16="http://schemas.microsoft.com/office/drawing/2014/main" val="2578737394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5514620D-C29F-D58F-6227-EA835CC82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61809" y="1501774"/>
            <a:ext cx="96979064" cy="79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05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B1B5D-0B2B-9428-B175-1CE41D782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3A708E-D86C-AEF7-9789-152C65E96D1B}"/>
              </a:ext>
            </a:extLst>
          </p:cNvPr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1238CD-F428-4E74-19F8-1D212448D5F0}"/>
                </a:ext>
              </a:extLst>
            </p:cNvPr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5881E7D-7F76-CC75-13BA-AD1B9CC09FFB}"/>
              </a:ext>
            </a:extLst>
          </p:cNvPr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633062F-5C18-190C-D196-E94DDF01D00A}"/>
                </a:ext>
              </a:extLst>
            </p:cNvPr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6B7D93A-98CB-6D09-6B97-C77E19FD5342}"/>
              </a:ext>
            </a:extLst>
          </p:cNvPr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87AF042-04C9-0D50-0840-5C7F8FE34372}"/>
                </a:ext>
              </a:extLst>
            </p:cNvPr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BBF4E8A-7586-D55C-8697-5B3ACF3E2225}"/>
                </a:ext>
              </a:extLst>
            </p:cNvPr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14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AB2FF7F-E84D-F8CB-0B5E-DD4AE627CC3C}"/>
              </a:ext>
            </a:extLst>
          </p:cNvPr>
          <p:cNvGrpSpPr/>
          <p:nvPr/>
        </p:nvGrpSpPr>
        <p:grpSpPr>
          <a:xfrm>
            <a:off x="2691737" y="205103"/>
            <a:ext cx="12866426" cy="823597"/>
            <a:chOff x="0" y="0"/>
            <a:chExt cx="17155234" cy="109812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7545D46-0DD6-0E24-CECD-585914EF212A}"/>
                </a:ext>
              </a:extLst>
            </p:cNvPr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74AB1CA-8DAE-DFAF-AF01-AC086DB8B55B}"/>
                </a:ext>
              </a:extLst>
            </p:cNvPr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 dirty="0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Results and Discussion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8A4649D-B903-1C62-6CCB-87AE1E645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857464"/>
            <a:ext cx="6096000" cy="3590836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0126DDBC-618B-25C4-527D-6CF1B6196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43" y="1028701"/>
            <a:ext cx="11722357" cy="8459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DF3C7C-1CE8-24F0-AD3D-EBA4BF6A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533402"/>
            <a:ext cx="6096000" cy="38654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06E7D9-7D5E-AA33-BB51-8726F651E0D0}"/>
              </a:ext>
            </a:extLst>
          </p:cNvPr>
          <p:cNvSpPr txBox="1"/>
          <p:nvPr/>
        </p:nvSpPr>
        <p:spPr>
          <a:xfrm>
            <a:off x="914400" y="1257300"/>
            <a:ext cx="9677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Curves and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96176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B94AD-9A12-1460-5898-FF4792EE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5E0B7C-1762-1BCC-626E-3B6B82ACFF95}"/>
              </a:ext>
            </a:extLst>
          </p:cNvPr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8589EEE-3BC4-00AF-98EB-6CF56FC3D53E}"/>
                </a:ext>
              </a:extLst>
            </p:cNvPr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6F214B72-17D0-46D0-D328-DB94F93DB0CF}"/>
              </a:ext>
            </a:extLst>
          </p:cNvPr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CCFA788-0C60-C2FE-46FE-A81633686256}"/>
                </a:ext>
              </a:extLst>
            </p:cNvPr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6155FB2-08B6-6055-B243-1F18EC761EA0}"/>
              </a:ext>
            </a:extLst>
          </p:cNvPr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7DF004-7791-5DE1-8244-48FADC4D054C}"/>
                </a:ext>
              </a:extLst>
            </p:cNvPr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73BC1CA-C6EA-DE22-CE09-A7368DAD36D7}"/>
                </a:ext>
              </a:extLst>
            </p:cNvPr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14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1F17A2C-9B56-334D-DF4B-0728340397A9}"/>
              </a:ext>
            </a:extLst>
          </p:cNvPr>
          <p:cNvGrpSpPr/>
          <p:nvPr/>
        </p:nvGrpSpPr>
        <p:grpSpPr>
          <a:xfrm>
            <a:off x="2691737" y="205103"/>
            <a:ext cx="12866426" cy="823597"/>
            <a:chOff x="0" y="0"/>
            <a:chExt cx="17155234" cy="109812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B724C0D-F31E-BF41-BDA5-9D9358E967DC}"/>
                </a:ext>
              </a:extLst>
            </p:cNvPr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3BB14AB-08E4-4B55-7C72-71AF77DDCE12}"/>
                </a:ext>
              </a:extLst>
            </p:cNvPr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 dirty="0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Results and Discussion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FC6156-18E6-F728-3BF4-4B26942A4D4C}"/>
              </a:ext>
            </a:extLst>
          </p:cNvPr>
          <p:cNvSpPr txBox="1"/>
          <p:nvPr/>
        </p:nvSpPr>
        <p:spPr>
          <a:xfrm>
            <a:off x="742954" y="815106"/>
            <a:ext cx="9677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T-SNE and PCA Plots</a:t>
            </a:r>
          </a:p>
        </p:txBody>
      </p:sp>
      <p:pic>
        <p:nvPicPr>
          <p:cNvPr id="14" name="Picture 13" descr="A white background with many small colored dots&#10;&#10;AI-generated content may be incorrect.">
            <a:extLst>
              <a:ext uri="{FF2B5EF4-FFF2-40B4-BE49-F238E27FC236}">
                <a16:creationId xmlns:a16="http://schemas.microsoft.com/office/drawing/2014/main" id="{D9462CE0-0525-E016-D5D7-1D6B70E0E9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3" y="1450597"/>
            <a:ext cx="5399008" cy="6562636"/>
          </a:xfrm>
          <a:prstGeom prst="rect">
            <a:avLst/>
          </a:prstGeom>
        </p:spPr>
      </p:pic>
      <p:pic>
        <p:nvPicPr>
          <p:cNvPr id="19" name="Picture 18" descr="A diagram of a graph&#10;&#10;AI-generated content may be incorrect.">
            <a:extLst>
              <a:ext uri="{FF2B5EF4-FFF2-40B4-BE49-F238E27FC236}">
                <a16:creationId xmlns:a16="http://schemas.microsoft.com/office/drawing/2014/main" id="{A925E9EE-8F3C-7E45-1DF3-A36FB9CD76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03" y="1013887"/>
            <a:ext cx="6792994" cy="7216151"/>
          </a:xfrm>
          <a:prstGeom prst="rect">
            <a:avLst/>
          </a:prstGeom>
        </p:spPr>
      </p:pic>
      <p:pic>
        <p:nvPicPr>
          <p:cNvPr id="21" name="Picture 20" descr="A white background with many small colored dots&#10;&#10;AI-generated content may be incorrect.">
            <a:extLst>
              <a:ext uri="{FF2B5EF4-FFF2-40B4-BE49-F238E27FC236}">
                <a16:creationId xmlns:a16="http://schemas.microsoft.com/office/drawing/2014/main" id="{B52F8641-294C-B2EC-2E94-AEB18B79B2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17" y="1384377"/>
            <a:ext cx="5564401" cy="6754476"/>
          </a:xfrm>
          <a:prstGeom prst="rect">
            <a:avLst/>
          </a:prstGeom>
        </p:spPr>
      </p:pic>
      <p:pic>
        <p:nvPicPr>
          <p:cNvPr id="23" name="Picture 22" descr="A close-up of a math&#10;&#10;AI-generated content may be incorrect.">
            <a:extLst>
              <a:ext uri="{FF2B5EF4-FFF2-40B4-BE49-F238E27FC236}">
                <a16:creationId xmlns:a16="http://schemas.microsoft.com/office/drawing/2014/main" id="{9B397675-CE43-8AB3-64D1-67CC2A5803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7490615"/>
            <a:ext cx="6792994" cy="20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F0DE9-F2C5-297B-E86E-917E5FCB7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5C9388-F352-E982-C158-EDE1FB5287B5}"/>
              </a:ext>
            </a:extLst>
          </p:cNvPr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DE7E770-B124-8FAF-695C-053EF6F94FAB}"/>
                </a:ext>
              </a:extLst>
            </p:cNvPr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D73D309C-98AE-8D40-CD51-8BEDD84487F8}"/>
              </a:ext>
            </a:extLst>
          </p:cNvPr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262A09D-AF2A-2940-19A4-46A486491BDA}"/>
                </a:ext>
              </a:extLst>
            </p:cNvPr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C7D61D2-0E58-CBB8-0C29-37B5069E09AC}"/>
              </a:ext>
            </a:extLst>
          </p:cNvPr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E7AA38B-5E73-FAF0-E177-896AA068388B}"/>
                </a:ext>
              </a:extLst>
            </p:cNvPr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B8D234-4BC2-75D7-BB72-1BBE248E99D9}"/>
                </a:ext>
              </a:extLst>
            </p:cNvPr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14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F48E768-2ECD-5921-59F8-C06F60C6C859}"/>
              </a:ext>
            </a:extLst>
          </p:cNvPr>
          <p:cNvGrpSpPr/>
          <p:nvPr/>
        </p:nvGrpSpPr>
        <p:grpSpPr>
          <a:xfrm>
            <a:off x="2691737" y="205103"/>
            <a:ext cx="12866426" cy="823597"/>
            <a:chOff x="0" y="0"/>
            <a:chExt cx="17155234" cy="109812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A054AC8-07E1-B25B-7B25-782710245DE9}"/>
                </a:ext>
              </a:extLst>
            </p:cNvPr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381F85B-DEC3-DE2F-F187-DBF2C5EA8AE2}"/>
                </a:ext>
              </a:extLst>
            </p:cNvPr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 dirty="0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Results and Discussion</a:t>
              </a:r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654E993E-9E2E-1632-4900-ACA6208E726D}"/>
              </a:ext>
            </a:extLst>
          </p:cNvPr>
          <p:cNvSpPr txBox="1"/>
          <p:nvPr/>
        </p:nvSpPr>
        <p:spPr>
          <a:xfrm>
            <a:off x="995172" y="1121422"/>
            <a:ext cx="15601698" cy="5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714" lvl="1" algn="just">
              <a:lnSpc>
                <a:spcPts val="4626"/>
              </a:lnSpc>
            </a:pPr>
            <a:r>
              <a:rPr lang="en-US" sz="330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Grad-CAM Heatmaps</a:t>
            </a:r>
          </a:p>
        </p:txBody>
      </p:sp>
      <p:pic>
        <p:nvPicPr>
          <p:cNvPr id="14" name="Picture 13" descr="A close-up of ultrasound images&#10;&#10;AI-generated content may be incorrect.">
            <a:extLst>
              <a:ext uri="{FF2B5EF4-FFF2-40B4-BE49-F238E27FC236}">
                <a16:creationId xmlns:a16="http://schemas.microsoft.com/office/drawing/2014/main" id="{2A763600-A99D-EA92-5972-5485EA70F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914778"/>
            <a:ext cx="7202667" cy="3733800"/>
          </a:xfrm>
          <a:prstGeom prst="rect">
            <a:avLst/>
          </a:prstGeom>
        </p:spPr>
      </p:pic>
      <p:pic>
        <p:nvPicPr>
          <p:cNvPr id="15" name="Picture 14" descr="A close-up of a ultrasound&#10;&#10;AI-generated content may be incorrect.">
            <a:extLst>
              <a:ext uri="{FF2B5EF4-FFF2-40B4-BE49-F238E27FC236}">
                <a16:creationId xmlns:a16="http://schemas.microsoft.com/office/drawing/2014/main" id="{3819789B-A565-2703-68BC-16E56C99EF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215" y="1899537"/>
            <a:ext cx="7202667" cy="3733800"/>
          </a:xfrm>
          <a:prstGeom prst="rect">
            <a:avLst/>
          </a:prstGeom>
        </p:spPr>
      </p:pic>
      <p:pic>
        <p:nvPicPr>
          <p:cNvPr id="19" name="Picture 18" descr="Ultrasound images of a baby&#10;&#10;AI-generated content may be incorrect.">
            <a:extLst>
              <a:ext uri="{FF2B5EF4-FFF2-40B4-BE49-F238E27FC236}">
                <a16:creationId xmlns:a16="http://schemas.microsoft.com/office/drawing/2014/main" id="{8D3C0C07-1097-876C-535D-4EB369891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5884943"/>
            <a:ext cx="7202667" cy="3733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BF6E5E-8C6E-45BD-D5B8-7797415769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215" y="5837643"/>
            <a:ext cx="7202666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1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91737" y="205103"/>
            <a:ext cx="12866426" cy="823597"/>
            <a:chOff x="0" y="0"/>
            <a:chExt cx="17155234" cy="10981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Conclusion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347269"/>
            <a:ext cx="16230600" cy="664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Hybrid Framework: Successfully developed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HybridNet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combining the strengths of DenseNet121 (CNN) and Swin Transformer.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Feature Fusion: Implemented a custom Cross-Attention mechanism to intelligently merge local anatomical details with global context.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Applicability: Created a robust pipeline capable of classifying complex fetal brain abnormalities from ultrasound images.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AI: Integrated Grad-CAM visualization to provide interpretability and build clinical trust in the model's decisions.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Robustness: Effectively handled class imbalance and data scarcity through advanced augmentation and weighted sampling techniques.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Ready for Deployment: Delivered a high-performance system suitable for assisting radiologists in automated prenatal screening.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10787" y="205103"/>
            <a:ext cx="12866426" cy="823597"/>
            <a:chOff x="0" y="0"/>
            <a:chExt cx="17155234" cy="10981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9B1549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Introduction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317400"/>
            <a:ext cx="16230600" cy="757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427" lvl="1" indent="-356714" algn="just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diagnosis of fetal brain abnormalities is critical for preventing severe developmental disabilities and improving neonatal outcomes.</a:t>
            </a:r>
          </a:p>
          <a:p>
            <a:pPr marL="713427" lvl="1" indent="-356714" algn="just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ultrasound interpretation relies heavily on clinician expertise and is subject to:</a:t>
            </a:r>
          </a:p>
          <a:p>
            <a:pPr marL="1426855" lvl="2" indent="-475618" algn="just">
              <a:lnSpc>
                <a:spcPts val="4626"/>
              </a:lnSpc>
              <a:spcBef>
                <a:spcPct val="0"/>
              </a:spcBef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inter-observer variability</a:t>
            </a:r>
          </a:p>
          <a:p>
            <a:pPr marL="1426855" lvl="2" indent="-475618" algn="just">
              <a:lnSpc>
                <a:spcPts val="4626"/>
              </a:lnSpc>
              <a:spcBef>
                <a:spcPct val="0"/>
              </a:spcBef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standardization across hospitals</a:t>
            </a:r>
          </a:p>
          <a:p>
            <a:pPr marL="1426855" lvl="2" indent="-475618" algn="just">
              <a:lnSpc>
                <a:spcPts val="4626"/>
              </a:lnSpc>
              <a:spcBef>
                <a:spcPct val="0"/>
              </a:spcBef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detecting subtle or rare disorders</a:t>
            </a:r>
          </a:p>
          <a:p>
            <a:pPr marL="713427" lvl="1" indent="-356714" algn="just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Rare genetic and structural brain anomalies often exhibit:</a:t>
            </a:r>
          </a:p>
          <a:p>
            <a:pPr marL="1426855" lvl="2" indent="-475618" algn="just">
              <a:lnSpc>
                <a:spcPts val="4626"/>
              </a:lnSpc>
              <a:spcBef>
                <a:spcPct val="0"/>
              </a:spcBef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Overlapping visual patterns</a:t>
            </a:r>
          </a:p>
          <a:p>
            <a:pPr marL="1426855" lvl="2" indent="-475618" algn="just">
              <a:lnSpc>
                <a:spcPts val="4626"/>
              </a:lnSpc>
              <a:spcBef>
                <a:spcPct val="0"/>
              </a:spcBef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Low-contrast boundaries</a:t>
            </a:r>
          </a:p>
          <a:p>
            <a:pPr marL="1426855" lvl="2" indent="-475618" algn="just">
              <a:lnSpc>
                <a:spcPts val="4626"/>
              </a:lnSpc>
              <a:spcBef>
                <a:spcPct val="0"/>
              </a:spcBef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Subtle anatomical deviations</a:t>
            </a:r>
          </a:p>
          <a:p>
            <a:pPr marL="713427" lvl="1" indent="-356714" algn="just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these challenges, there is a need for an automated, accurate, and explainable diagnostic model that can assist clinicians in identifying abnormalities reliably using prenatal ultrasound imaging.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16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10787" y="205103"/>
            <a:ext cx="12866426" cy="823597"/>
            <a:chOff x="0" y="0"/>
            <a:chExt cx="17155234" cy="10981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References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095431"/>
            <a:ext cx="16230600" cy="751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659" lvl="1" indent="-324329" algn="just">
              <a:lnSpc>
                <a:spcPts val="4206"/>
              </a:lnSpc>
              <a:buAutoNum type="arabicPeriod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P.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Shirsat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Gawade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Chopade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V.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Gujare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R.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Bhandwalkar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Fetal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brain anomaly detection via ultrasound imaging using traditional and separable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cnns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Journal of Neonatal Surgery, vol. 14, no. 22S, pp. 804–813, 2025. [Online]. Available: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https://www.jneonatalsurg.com/index.php/jns/article/view/561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8659" lvl="1" indent="-324329" algn="just">
              <a:lnSpc>
                <a:spcPts val="4206"/>
              </a:lnSpc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O. Agboola et al., “Deep learning approaches to identify subtle anomalies in prenatal ultrasound imaging,” Path of Science, vol. 11, no. 6, pp. 3019–3026, Jun. 2025.</a:t>
            </a:r>
          </a:p>
          <a:p>
            <a:pPr marL="648659" lvl="1" indent="-324329" algn="just">
              <a:lnSpc>
                <a:spcPts val="4206"/>
              </a:lnSpc>
              <a:buAutoNum type="arabicPeriod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 Islam et al., “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Fetal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-net: Enhancing maternal-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fetal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ultrasound inter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pretation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multi-scale convolutional neural networks and trans formers,” Scientific Reports, vol. 15, p. 25665, Jul. 2025</a:t>
            </a:r>
          </a:p>
          <a:p>
            <a:pPr marL="648659" lvl="1" indent="-324329" algn="just">
              <a:lnSpc>
                <a:spcPts val="4206"/>
              </a:lnSpc>
              <a:buAutoNum type="arabicPeriod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Singh et al., “Attention-guided u-net++ with grad-cam++ for robust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fetal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head segmentation in noisy ultrasound images,” Scientific Reports, vol. 15, p. 19612, Jun. 2025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</a:p>
          <a:p>
            <a:pPr marL="648659" lvl="1" indent="-324329" algn="just">
              <a:lnSpc>
                <a:spcPts val="4206"/>
              </a:lnSpc>
              <a:buAutoNum type="arabicPeriod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Zhang et al., “Advancing prenatal healthcare by explainable ai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hanced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fetal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ultrasound image segmentation using u-net++ with attention mechanisms,” Scientific Reports, vol. 15, p. 30012, Jun. 2025.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00" y="9534531"/>
            <a:ext cx="4114800" cy="547688"/>
            <a:chOff x="0" y="0"/>
            <a:chExt cx="5486400" cy="730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4864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89898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16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25261" y="3155155"/>
            <a:ext cx="13437477" cy="1988345"/>
            <a:chOff x="0" y="0"/>
            <a:chExt cx="17916636" cy="26511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16637" cy="2651126"/>
            </a:xfrm>
            <a:custGeom>
              <a:avLst/>
              <a:gdLst/>
              <a:ahLst/>
              <a:cxnLst/>
              <a:rect l="l" t="t" r="r" b="b"/>
              <a:pathLst>
                <a:path w="17916637" h="2651126">
                  <a:moveTo>
                    <a:pt x="0" y="0"/>
                  </a:moveTo>
                  <a:lnTo>
                    <a:pt x="17916637" y="0"/>
                  </a:lnTo>
                  <a:lnTo>
                    <a:pt x="17916637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4775"/>
              <a:ext cx="17916636" cy="25463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10692"/>
                </a:lnSpc>
              </a:pPr>
              <a:r>
                <a:rPr lang="en-US" sz="9900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          THANK YOU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317400"/>
            <a:ext cx="16230600" cy="5812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Fetal ultrasound diagnosis of rare genetic and structural brain disorders remains highly challenging due to:</a:t>
            </a:r>
          </a:p>
          <a:p>
            <a:pPr marL="1426854" lvl="2" indent="-475618" algn="just">
              <a:lnSpc>
                <a:spcPts val="4626"/>
              </a:lnSpc>
              <a:spcBef>
                <a:spcPct val="0"/>
              </a:spcBef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Subtle morphological variations that are difficult to detect visually</a:t>
            </a:r>
          </a:p>
          <a:p>
            <a:pPr marL="1426854" lvl="2" indent="-475618" algn="just">
              <a:lnSpc>
                <a:spcPts val="4626"/>
              </a:lnSpc>
              <a:spcBef>
                <a:spcPct val="0"/>
              </a:spcBef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similarity between normal and abnormal anatomical structures</a:t>
            </a:r>
          </a:p>
          <a:p>
            <a:pPr marL="1426854" lvl="2" indent="-475618" algn="just">
              <a:lnSpc>
                <a:spcPts val="4626"/>
              </a:lnSpc>
              <a:spcBef>
                <a:spcPct val="0"/>
              </a:spcBef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availability of labeled clinical data for rare fetal anomalies</a:t>
            </a:r>
          </a:p>
          <a:p>
            <a:pPr marL="1426854" lvl="2" indent="-475618" algn="just">
              <a:lnSpc>
                <a:spcPts val="4626"/>
              </a:lnSpc>
              <a:spcBef>
                <a:spcPct val="0"/>
              </a:spcBef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Variations in ultrasound image quality, fetal position, and scanning conditions</a:t>
            </a:r>
          </a:p>
          <a:p>
            <a:pPr marL="713427" lvl="1" indent="-356713" algn="just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interpretation increases the risk of delayed or incorrect diagnosis, which can significantly impact postnatal treatment and survival outcomes.</a:t>
            </a:r>
          </a:p>
          <a:p>
            <a:pPr marL="713427" lvl="1" indent="-356713" algn="just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strong need for an automated and reliable deep learning solution that can detect fetal brain abnormalities early and support clinicians with consistent decision-making.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710787" y="205103"/>
            <a:ext cx="12866426" cy="823597"/>
            <a:chOff x="0" y="0"/>
            <a:chExt cx="17155234" cy="10981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Problem Statement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710787" y="205103"/>
            <a:ext cx="12866426" cy="823597"/>
            <a:chOff x="0" y="0"/>
            <a:chExt cx="17155234" cy="10981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Literature Review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DCC8748-26B4-29CD-0339-57AE834EB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639009"/>
              </p:ext>
            </p:extLst>
          </p:nvPr>
        </p:nvGraphicFramePr>
        <p:xfrm>
          <a:off x="173939" y="1190066"/>
          <a:ext cx="17275863" cy="799203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13028">
                  <a:extLst>
                    <a:ext uri="{9D8B030D-6E8A-4147-A177-3AD203B41FA5}">
                      <a16:colId xmlns:a16="http://schemas.microsoft.com/office/drawing/2014/main" val="1400671719"/>
                    </a:ext>
                  </a:extLst>
                </a:gridCol>
                <a:gridCol w="2870530">
                  <a:extLst>
                    <a:ext uri="{9D8B030D-6E8A-4147-A177-3AD203B41FA5}">
                      <a16:colId xmlns:a16="http://schemas.microsoft.com/office/drawing/2014/main" val="3507118876"/>
                    </a:ext>
                  </a:extLst>
                </a:gridCol>
                <a:gridCol w="5643375">
                  <a:extLst>
                    <a:ext uri="{9D8B030D-6E8A-4147-A177-3AD203B41FA5}">
                      <a16:colId xmlns:a16="http://schemas.microsoft.com/office/drawing/2014/main" val="2917938019"/>
                    </a:ext>
                  </a:extLst>
                </a:gridCol>
                <a:gridCol w="7548930">
                  <a:extLst>
                    <a:ext uri="{9D8B030D-6E8A-4147-A177-3AD203B41FA5}">
                      <a16:colId xmlns:a16="http://schemas.microsoft.com/office/drawing/2014/main" val="3398193126"/>
                    </a:ext>
                  </a:extLst>
                </a:gridCol>
              </a:tblGrid>
              <a:tr h="48218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Sl.No</a:t>
                      </a:r>
                      <a:r>
                        <a:rPr lang="en-IN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IN" sz="25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endParaRPr lang="en-IN" sz="25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  <a:endParaRPr lang="en-IN" sz="25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extLst>
                  <a:ext uri="{0D108BD9-81ED-4DB2-BD59-A6C34878D82A}">
                    <a16:rowId xmlns:a16="http://schemas.microsoft.com/office/drawing/2014/main" val="265401432"/>
                  </a:ext>
                </a:extLst>
              </a:tr>
              <a:tr h="264764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da-DK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K. P. Shirsat et al.</a:t>
                      </a:r>
                      <a:endParaRPr lang="da-DK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Fetal brain anomaly detection via ultrasound imaging using traditional and separable CNNs with Xception</a:t>
                      </a:r>
                      <a:endParaRPr lang="en-US" sz="25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5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Utilized separable convolutions for efficiency, achieving </a:t>
                      </a:r>
                      <a:r>
                        <a:rPr lang="en-US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~85-90% accuracy</a:t>
                      </a:r>
                      <a:r>
                        <a:rPr lang="en-US" sz="25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However, the model's performance was limited by a small dataset and a short training duration (5 epochs), restricting its generalization capabilities compared to deeper architectures.</a:t>
                      </a:r>
                    </a:p>
                  </a:txBody>
                  <a:tcPr marL="25912" marR="25912" marT="17275" marB="17275" anchor="ctr"/>
                </a:tc>
                <a:extLst>
                  <a:ext uri="{0D108BD9-81ED-4DB2-BD59-A6C34878D82A}">
                    <a16:rowId xmlns:a16="http://schemas.microsoft.com/office/drawing/2014/main" val="431645919"/>
                  </a:ext>
                </a:extLst>
              </a:tr>
              <a:tr h="221455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O. O. Agboola et al.</a:t>
                      </a:r>
                      <a:endParaRPr lang="en-IN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approaches to identify subtle anomalies in prenatal ultrasound imaging</a:t>
                      </a:r>
                      <a:endParaRPr lang="en-US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5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an ensemble of CNNs, Autoencoders, and GANs to detect subtle abnormalities, achieving </a:t>
                      </a:r>
                      <a:r>
                        <a:rPr lang="en-US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91.4% accuracy</a:t>
                      </a:r>
                      <a:r>
                        <a:rPr lang="en-US" sz="25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The study demonstrates that integrating generative models enhances sensitivity to anomalies that standard CNNs might miss.</a:t>
                      </a:r>
                    </a:p>
                  </a:txBody>
                  <a:tcPr marL="25912" marR="25912" marT="17275" marB="17275" anchor="ctr"/>
                </a:tc>
                <a:extLst>
                  <a:ext uri="{0D108BD9-81ED-4DB2-BD59-A6C34878D82A}">
                    <a16:rowId xmlns:a16="http://schemas.microsoft.com/office/drawing/2014/main" val="1826279838"/>
                  </a:ext>
                </a:extLst>
              </a:tr>
              <a:tr h="264764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5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U. Islam et al.</a:t>
                      </a:r>
                      <a:endParaRPr lang="en-IN" sz="25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Fetal-net: Enhancing maternal-fetal ultrasound interpretation through multi-scale convolutional neural networks and transformers</a:t>
                      </a:r>
                      <a:endParaRPr lang="en-US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912" marR="25912" marT="17275" marB="1727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5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Introduced "Fetal-Net," a hybrid model encoding multi-scale anatomical relationships with </a:t>
                      </a:r>
                      <a:r>
                        <a:rPr lang="en-US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97.5% accuracy</a:t>
                      </a:r>
                      <a:r>
                        <a:rPr lang="en-US" sz="25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A key limitation noted is its reliance on simplistic </a:t>
                      </a:r>
                      <a:r>
                        <a:rPr lang="en-US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"late concatenation"</a:t>
                      </a:r>
                      <a:r>
                        <a:rPr lang="en-US" sz="25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fusion, which lacks the deep bidirectional reasoning of more advanced cross-attention methods.</a:t>
                      </a:r>
                    </a:p>
                  </a:txBody>
                  <a:tcPr marL="25912" marR="25912" marT="17275" marB="17275" anchor="ctr"/>
                </a:tc>
                <a:extLst>
                  <a:ext uri="{0D108BD9-81ED-4DB2-BD59-A6C34878D82A}">
                    <a16:rowId xmlns:a16="http://schemas.microsoft.com/office/drawing/2014/main" val="327946933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9B8681D-94BA-0FA9-3E81-2125757A9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44044"/>
              </p:ext>
            </p:extLst>
          </p:nvPr>
        </p:nvGraphicFramePr>
        <p:xfrm>
          <a:off x="173939" y="342900"/>
          <a:ext cx="16971060" cy="894024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502461">
                  <a:extLst>
                    <a:ext uri="{9D8B030D-6E8A-4147-A177-3AD203B41FA5}">
                      <a16:colId xmlns:a16="http://schemas.microsoft.com/office/drawing/2014/main" val="22769596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582022881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4043889253"/>
                    </a:ext>
                  </a:extLst>
                </a:gridCol>
                <a:gridCol w="7162799">
                  <a:extLst>
                    <a:ext uri="{9D8B030D-6E8A-4147-A177-3AD203B41FA5}">
                      <a16:colId xmlns:a16="http://schemas.microsoft.com/office/drawing/2014/main" val="4236516945"/>
                    </a:ext>
                  </a:extLst>
                </a:gridCol>
              </a:tblGrid>
              <a:tr h="40887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 dirty="0" err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Sl.No</a:t>
                      </a:r>
                      <a:r>
                        <a:rPr lang="en-IN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56" marR="39356" marT="26237" marB="26237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IN" sz="25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56" marR="39356" marT="26237" marB="26237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endParaRPr lang="en-IN" sz="25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56" marR="39356" marT="26237" marB="26237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  <a:endParaRPr lang="en-IN" sz="25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56" marR="39356" marT="26237" marB="26237" anchor="ctr"/>
                </a:tc>
                <a:extLst>
                  <a:ext uri="{0D108BD9-81ED-4DB2-BD59-A6C34878D82A}">
                    <a16:rowId xmlns:a16="http://schemas.microsoft.com/office/drawing/2014/main" val="2675357399"/>
                  </a:ext>
                </a:extLst>
              </a:tr>
              <a:tr h="459041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56" marR="39356" marT="26237" marB="26237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R. Singh et al.</a:t>
                      </a:r>
                      <a:endParaRPr lang="en-IN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56" marR="39356" marT="26237" marB="26237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Attention-guided U-Net++ with Grad-CAM++ for robust fetal head segmentation in noisy ultrasound images</a:t>
                      </a:r>
                      <a:endParaRPr lang="en-US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56" marR="39356" marT="26237" marB="26237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5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study integrated </a:t>
                      </a:r>
                      <a:r>
                        <a:rPr lang="en-US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Grad-CAM++</a:t>
                      </a:r>
                      <a:r>
                        <a:rPr lang="en-US" sz="25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into an Attention-Augmented U-Net++ model, achieving high robustness in head segmentation (</a:t>
                      </a:r>
                      <a:r>
                        <a:rPr lang="en-US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Dice = 97.52%, IoU = 95.15%</a:t>
                      </a:r>
                      <a:r>
                        <a:rPr lang="en-US" sz="25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). A key limitation is that the framework is </a:t>
                      </a:r>
                      <a:r>
                        <a:rPr lang="en-US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restricted to single-task segmentation</a:t>
                      </a:r>
                      <a:r>
                        <a:rPr lang="en-US" sz="25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does not extend to multi-class anomaly classification.</a:t>
                      </a:r>
                    </a:p>
                  </a:txBody>
                  <a:tcPr marL="39356" marR="39356" marT="26237" marB="26237" anchor="ctr"/>
                </a:tc>
                <a:extLst>
                  <a:ext uri="{0D108BD9-81ED-4DB2-BD59-A6C34878D82A}">
                    <a16:rowId xmlns:a16="http://schemas.microsoft.com/office/drawing/2014/main" val="1277152768"/>
                  </a:ext>
                </a:extLst>
              </a:tr>
              <a:tr h="39163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50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56" marR="39356" marT="26237" marB="26237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X. Zhang et al.</a:t>
                      </a:r>
                      <a:endParaRPr lang="en-IN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56" marR="39356" marT="26237" marB="26237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Advancing prenatal healthcare by explainable AI enhanced fetal ultrasound image segmentation using U-Net++ with attention mechanisms</a:t>
                      </a:r>
                      <a:endParaRPr lang="en-US" sz="25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356" marR="39356" marT="26237" marB="26237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5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Addressed plane detection, segmentation, and measurement simultaneously with high accuracy and </a:t>
                      </a:r>
                      <a:r>
                        <a:rPr lang="en-US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calibrated uncertainty estimation</a:t>
                      </a:r>
                      <a:r>
                        <a:rPr lang="en-US" sz="25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However, the approach is limited to specific anomaly subsets and lacks </a:t>
                      </a:r>
                      <a:r>
                        <a:rPr lang="en-US" sz="2500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joint confidence quantification</a:t>
                      </a:r>
                      <a:r>
                        <a:rPr lang="en-US" sz="25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across different malformations.</a:t>
                      </a:r>
                    </a:p>
                  </a:txBody>
                  <a:tcPr marL="39356" marR="39356" marT="26237" marB="26237" anchor="ctr"/>
                </a:tc>
                <a:extLst>
                  <a:ext uri="{0D108BD9-81ED-4DB2-BD59-A6C34878D82A}">
                    <a16:rowId xmlns:a16="http://schemas.microsoft.com/office/drawing/2014/main" val="330043709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0234" y="9618742"/>
            <a:ext cx="18328466" cy="717670"/>
            <a:chOff x="0" y="0"/>
            <a:chExt cx="24437954" cy="9568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7975" cy="956945"/>
            </a:xfrm>
            <a:custGeom>
              <a:avLst/>
              <a:gdLst/>
              <a:ahLst/>
              <a:cxnLst/>
              <a:rect l="l" t="t" r="r" b="b"/>
              <a:pathLst>
                <a:path w="24437975" h="956945">
                  <a:moveTo>
                    <a:pt x="0" y="0"/>
                  </a:moveTo>
                  <a:lnTo>
                    <a:pt x="24437975" y="0"/>
                  </a:lnTo>
                  <a:lnTo>
                    <a:pt x="24437975" y="956945"/>
                  </a:lnTo>
                  <a:lnTo>
                    <a:pt x="0" y="956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66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967882" y="9780108"/>
            <a:ext cx="1894230" cy="425868"/>
            <a:chOff x="0" y="0"/>
            <a:chExt cx="2525640" cy="567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25649" cy="567817"/>
            </a:xfrm>
            <a:custGeom>
              <a:avLst/>
              <a:gdLst/>
              <a:ahLst/>
              <a:cxnLst/>
              <a:rect l="l" t="t" r="r" b="b"/>
              <a:pathLst>
                <a:path w="2525649" h="567817">
                  <a:moveTo>
                    <a:pt x="0" y="0"/>
                  </a:moveTo>
                  <a:lnTo>
                    <a:pt x="2525649" y="0"/>
                  </a:lnTo>
                  <a:lnTo>
                    <a:pt x="2525649" y="567817"/>
                  </a:lnTo>
                  <a:lnTo>
                    <a:pt x="0" y="56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" b="-11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939" y="9718132"/>
            <a:ext cx="1138030" cy="547688"/>
            <a:chOff x="0" y="0"/>
            <a:chExt cx="1517374" cy="730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374" cy="730250"/>
            </a:xfrm>
            <a:custGeom>
              <a:avLst/>
              <a:gdLst/>
              <a:ahLst/>
              <a:cxnLst/>
              <a:rect l="l" t="t" r="r" b="b"/>
              <a:pathLst>
                <a:path w="1517374" h="730250">
                  <a:moveTo>
                    <a:pt x="0" y="0"/>
                  </a:moveTo>
                  <a:lnTo>
                    <a:pt x="1517374" y="0"/>
                  </a:lnTo>
                  <a:lnTo>
                    <a:pt x="1517374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17374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699" y="1613591"/>
            <a:ext cx="16230600" cy="697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CNN-focused Approaches Dominate: Most prior studies use only CNNs; hybrid CNN + Transformer models are rarely explored.</a:t>
            </a:r>
          </a:p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Multiclass Diagnosis: Many works detect only one condition (e.g., ventriculomegaly) or binary classification, not full 16-class recognition.</a:t>
            </a:r>
          </a:p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Explainability: Few studies include Grad-CAM or attention-based visualization needed for clinical trust.</a:t>
            </a:r>
          </a:p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Insufficient Training Depth &amp; Optimization: Baseline architectures trained for very few epochs (e.g., 5), leading to limited representation learning.</a:t>
            </a:r>
          </a:p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Challenges: Class imbalance and rare diseases remain under-addressed across literature.</a:t>
            </a:r>
          </a:p>
          <a:p>
            <a:pPr marL="713427" lvl="1" indent="-356713" algn="just">
              <a:lnSpc>
                <a:spcPts val="4626"/>
              </a:lnSpc>
              <a:spcBef>
                <a:spcPct val="0"/>
              </a:spcBef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Modality Variability: Some high-accuracy models use MRI instead of ultrasound → not suitable for routine prenatal workflows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710787" y="205103"/>
            <a:ext cx="12866426" cy="823597"/>
            <a:chOff x="0" y="0"/>
            <a:chExt cx="17155234" cy="10981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Research Gaps and Challenges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233" y="9618742"/>
            <a:ext cx="18328466" cy="717670"/>
            <a:chOff x="0" y="0"/>
            <a:chExt cx="24437954" cy="956894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437954" cy="956894"/>
              <a:chOff x="0" y="0"/>
              <a:chExt cx="24437954" cy="95689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437975" cy="956945"/>
              </a:xfrm>
              <a:custGeom>
                <a:avLst/>
                <a:gdLst/>
                <a:ahLst/>
                <a:cxnLst/>
                <a:rect l="l" t="t" r="r" b="b"/>
                <a:pathLst>
                  <a:path w="24437975" h="956945">
                    <a:moveTo>
                      <a:pt x="0" y="0"/>
                    </a:moveTo>
                    <a:lnTo>
                      <a:pt x="24437975" y="0"/>
                    </a:lnTo>
                    <a:lnTo>
                      <a:pt x="24437975" y="956945"/>
                    </a:lnTo>
                    <a:lnTo>
                      <a:pt x="0" y="9569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6566" b="-16561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1317488" y="215154"/>
              <a:ext cx="2525640" cy="567824"/>
              <a:chOff x="0" y="0"/>
              <a:chExt cx="2525640" cy="56782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525649" cy="567817"/>
              </a:xfrm>
              <a:custGeom>
                <a:avLst/>
                <a:gdLst/>
                <a:ahLst/>
                <a:cxnLst/>
                <a:rect l="l" t="t" r="r" b="b"/>
                <a:pathLst>
                  <a:path w="2525649" h="567817">
                    <a:moveTo>
                      <a:pt x="0" y="0"/>
                    </a:moveTo>
                    <a:lnTo>
                      <a:pt x="2525649" y="0"/>
                    </a:lnTo>
                    <a:lnTo>
                      <a:pt x="2525649" y="567817"/>
                    </a:lnTo>
                    <a:lnTo>
                      <a:pt x="0" y="5678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117" b="-118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58896" y="132520"/>
              <a:ext cx="1517374" cy="730250"/>
              <a:chOff x="0" y="0"/>
              <a:chExt cx="1517374" cy="7302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17374" cy="730250"/>
              </a:xfrm>
              <a:custGeom>
                <a:avLst/>
                <a:gdLst/>
                <a:ahLst/>
                <a:cxnLst/>
                <a:rect l="l" t="t" r="r" b="b"/>
                <a:pathLst>
                  <a:path w="1517374" h="730250">
                    <a:moveTo>
                      <a:pt x="0" y="0"/>
                    </a:moveTo>
                    <a:lnTo>
                      <a:pt x="1517374" y="0"/>
                    </a:lnTo>
                    <a:lnTo>
                      <a:pt x="1517374" y="730250"/>
                    </a:lnTo>
                    <a:lnTo>
                      <a:pt x="0" y="730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517374" cy="7683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7</a:t>
                </a:r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1028700" y="1212788"/>
            <a:ext cx="16230600" cy="813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Fetal Brain Abnormalities Ultrasound Dataset (Roboflow)</a:t>
            </a:r>
          </a:p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Classes: 16 major classes representing different fetal brain abnormalities and normal scans</a:t>
            </a:r>
          </a:p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 of Classes: Normal, Ventriculomegaly (mild/moderate/severe), Arachnoid cyst, Intracranial hemorrhage, Holoprosencephaly, Intracranial tumor, Arnold–Chiari malformation, etc. </a:t>
            </a:r>
          </a:p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Samples: 1,786 ultrasound images</a:t>
            </a:r>
          </a:p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Details:</a:t>
            </a:r>
          </a:p>
          <a:p>
            <a:pPr marL="1426854" lvl="2" indent="-475618" algn="just">
              <a:lnSpc>
                <a:spcPts val="4626"/>
              </a:lnSpc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Ultrasound grayscale scans</a:t>
            </a:r>
          </a:p>
          <a:p>
            <a:pPr marL="1426854" lvl="2" indent="-475618" algn="just">
              <a:lnSpc>
                <a:spcPts val="4626"/>
              </a:lnSpc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Standardized to 224×224 resolution</a:t>
            </a:r>
          </a:p>
          <a:p>
            <a:pPr marL="1426854" lvl="2" indent="-475618" algn="just">
              <a:lnSpc>
                <a:spcPts val="4626"/>
              </a:lnSpc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imbalance present (addressed using augmentation &amp; weighted sampling)</a:t>
            </a:r>
          </a:p>
          <a:p>
            <a:pPr marL="713427" lvl="1" indent="-356713" algn="just">
              <a:lnSpc>
                <a:spcPts val="4626"/>
              </a:lnSpc>
              <a:buFont typeface="Arial"/>
              <a:buChar char="•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Split: </a:t>
            </a:r>
          </a:p>
          <a:p>
            <a:pPr marL="1426854" lvl="2" indent="-475618" algn="just">
              <a:lnSpc>
                <a:spcPts val="4626"/>
              </a:lnSpc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- 75%</a:t>
            </a:r>
          </a:p>
          <a:p>
            <a:pPr marL="1426854" lvl="2" indent="-475618" algn="just">
              <a:lnSpc>
                <a:spcPts val="4626"/>
              </a:lnSpc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- 15%  </a:t>
            </a:r>
          </a:p>
          <a:p>
            <a:pPr marL="1426854" lvl="2" indent="-475618" algn="just">
              <a:lnSpc>
                <a:spcPts val="4626"/>
              </a:lnSpc>
              <a:spcBef>
                <a:spcPct val="0"/>
              </a:spcBef>
              <a:buFont typeface="Arial"/>
              <a:buChar char="⚬"/>
            </a:pPr>
            <a:r>
              <a:rPr lang="en-US" sz="3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-  15%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710787" y="205103"/>
            <a:ext cx="12866426" cy="823597"/>
            <a:chOff x="0" y="0"/>
            <a:chExt cx="17155234" cy="10981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Dataset Description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673" y="1186868"/>
            <a:ext cx="16816652" cy="7913265"/>
            <a:chOff x="0" y="0"/>
            <a:chExt cx="22422203" cy="10551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9527" cy="4889527"/>
            </a:xfrm>
            <a:custGeom>
              <a:avLst/>
              <a:gdLst/>
              <a:ahLst/>
              <a:cxnLst/>
              <a:rect l="l" t="t" r="r" b="b"/>
              <a:pathLst>
                <a:path w="4889527" h="4889527">
                  <a:moveTo>
                    <a:pt x="0" y="0"/>
                  </a:moveTo>
                  <a:lnTo>
                    <a:pt x="4889527" y="0"/>
                  </a:lnTo>
                  <a:lnTo>
                    <a:pt x="4889527" y="4889527"/>
                  </a:lnTo>
                  <a:lnTo>
                    <a:pt x="0" y="488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5800901" y="0"/>
              <a:ext cx="4889527" cy="4889527"/>
            </a:xfrm>
            <a:custGeom>
              <a:avLst/>
              <a:gdLst/>
              <a:ahLst/>
              <a:cxnLst/>
              <a:rect l="l" t="t" r="r" b="b"/>
              <a:pathLst>
                <a:path w="4889527" h="4889527">
                  <a:moveTo>
                    <a:pt x="0" y="0"/>
                  </a:moveTo>
                  <a:lnTo>
                    <a:pt x="4889528" y="0"/>
                  </a:lnTo>
                  <a:lnTo>
                    <a:pt x="4889528" y="4889527"/>
                  </a:lnTo>
                  <a:lnTo>
                    <a:pt x="0" y="488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601803" y="0"/>
              <a:ext cx="4889527" cy="4889527"/>
            </a:xfrm>
            <a:custGeom>
              <a:avLst/>
              <a:gdLst/>
              <a:ahLst/>
              <a:cxnLst/>
              <a:rect l="l" t="t" r="r" b="b"/>
              <a:pathLst>
                <a:path w="4889527" h="4889527">
                  <a:moveTo>
                    <a:pt x="0" y="0"/>
                  </a:moveTo>
                  <a:lnTo>
                    <a:pt x="4889527" y="0"/>
                  </a:lnTo>
                  <a:lnTo>
                    <a:pt x="4889527" y="4889527"/>
                  </a:lnTo>
                  <a:lnTo>
                    <a:pt x="0" y="488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17421804" y="0"/>
              <a:ext cx="5000398" cy="5000398"/>
            </a:xfrm>
            <a:custGeom>
              <a:avLst/>
              <a:gdLst/>
              <a:ahLst/>
              <a:cxnLst/>
              <a:rect l="l" t="t" r="r" b="b"/>
              <a:pathLst>
                <a:path w="5000398" h="5000398">
                  <a:moveTo>
                    <a:pt x="0" y="0"/>
                  </a:moveTo>
                  <a:lnTo>
                    <a:pt x="5000399" y="0"/>
                  </a:lnTo>
                  <a:lnTo>
                    <a:pt x="5000399" y="5000398"/>
                  </a:lnTo>
                  <a:lnTo>
                    <a:pt x="0" y="5000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5633940"/>
              <a:ext cx="4889527" cy="4889527"/>
            </a:xfrm>
            <a:custGeom>
              <a:avLst/>
              <a:gdLst/>
              <a:ahLst/>
              <a:cxnLst/>
              <a:rect l="l" t="t" r="r" b="b"/>
              <a:pathLst>
                <a:path w="4889527" h="4889527">
                  <a:moveTo>
                    <a:pt x="0" y="0"/>
                  </a:moveTo>
                  <a:lnTo>
                    <a:pt x="4889527" y="0"/>
                  </a:lnTo>
                  <a:lnTo>
                    <a:pt x="4889527" y="4889527"/>
                  </a:lnTo>
                  <a:lnTo>
                    <a:pt x="0" y="488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5800901" y="5633940"/>
              <a:ext cx="4889527" cy="4889527"/>
            </a:xfrm>
            <a:custGeom>
              <a:avLst/>
              <a:gdLst/>
              <a:ahLst/>
              <a:cxnLst/>
              <a:rect l="l" t="t" r="r" b="b"/>
              <a:pathLst>
                <a:path w="4889527" h="4889527">
                  <a:moveTo>
                    <a:pt x="0" y="0"/>
                  </a:moveTo>
                  <a:lnTo>
                    <a:pt x="4889528" y="0"/>
                  </a:lnTo>
                  <a:lnTo>
                    <a:pt x="4889528" y="4889527"/>
                  </a:lnTo>
                  <a:lnTo>
                    <a:pt x="0" y="488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701195" y="5633940"/>
              <a:ext cx="4889527" cy="4889527"/>
            </a:xfrm>
            <a:custGeom>
              <a:avLst/>
              <a:gdLst/>
              <a:ahLst/>
              <a:cxnLst/>
              <a:rect l="l" t="t" r="r" b="b"/>
              <a:pathLst>
                <a:path w="4889527" h="4889527">
                  <a:moveTo>
                    <a:pt x="0" y="0"/>
                  </a:moveTo>
                  <a:lnTo>
                    <a:pt x="4889528" y="0"/>
                  </a:lnTo>
                  <a:lnTo>
                    <a:pt x="4889528" y="4889527"/>
                  </a:lnTo>
                  <a:lnTo>
                    <a:pt x="0" y="4889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7463464" y="5633940"/>
              <a:ext cx="4917080" cy="4917080"/>
            </a:xfrm>
            <a:custGeom>
              <a:avLst/>
              <a:gdLst/>
              <a:ahLst/>
              <a:cxnLst/>
              <a:rect l="l" t="t" r="r" b="b"/>
              <a:pathLst>
                <a:path w="4917080" h="4917080">
                  <a:moveTo>
                    <a:pt x="0" y="0"/>
                  </a:moveTo>
                  <a:lnTo>
                    <a:pt x="4917080" y="0"/>
                  </a:lnTo>
                  <a:lnTo>
                    <a:pt x="4917080" y="4917080"/>
                  </a:lnTo>
                  <a:lnTo>
                    <a:pt x="0" y="4917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10787" y="205103"/>
            <a:ext cx="12866426" cy="823597"/>
            <a:chOff x="0" y="0"/>
            <a:chExt cx="17155234" cy="10981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Sample Dataset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0233" y="9618742"/>
            <a:ext cx="18328466" cy="717670"/>
            <a:chOff x="0" y="0"/>
            <a:chExt cx="24437954" cy="956894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24437954" cy="956894"/>
              <a:chOff x="0" y="0"/>
              <a:chExt cx="24437954" cy="95689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4437975" cy="956945"/>
              </a:xfrm>
              <a:custGeom>
                <a:avLst/>
                <a:gdLst/>
                <a:ahLst/>
                <a:cxnLst/>
                <a:rect l="l" t="t" r="r" b="b"/>
                <a:pathLst>
                  <a:path w="24437975" h="956945">
                    <a:moveTo>
                      <a:pt x="0" y="0"/>
                    </a:moveTo>
                    <a:lnTo>
                      <a:pt x="24437975" y="0"/>
                    </a:lnTo>
                    <a:lnTo>
                      <a:pt x="24437975" y="956945"/>
                    </a:lnTo>
                    <a:lnTo>
                      <a:pt x="0" y="9569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t="-16566" b="-16561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21317488" y="215154"/>
              <a:ext cx="2525640" cy="567824"/>
              <a:chOff x="0" y="0"/>
              <a:chExt cx="2525640" cy="56782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525649" cy="567817"/>
              </a:xfrm>
              <a:custGeom>
                <a:avLst/>
                <a:gdLst/>
                <a:ahLst/>
                <a:cxnLst/>
                <a:rect l="l" t="t" r="r" b="b"/>
                <a:pathLst>
                  <a:path w="2525649" h="567817">
                    <a:moveTo>
                      <a:pt x="0" y="0"/>
                    </a:moveTo>
                    <a:lnTo>
                      <a:pt x="2525649" y="0"/>
                    </a:lnTo>
                    <a:lnTo>
                      <a:pt x="2525649" y="567817"/>
                    </a:lnTo>
                    <a:lnTo>
                      <a:pt x="0" y="5678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 t="-117" b="-118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58896" y="132520"/>
              <a:ext cx="1517374" cy="730250"/>
              <a:chOff x="0" y="0"/>
              <a:chExt cx="1517374" cy="7302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517374" cy="730250"/>
              </a:xfrm>
              <a:custGeom>
                <a:avLst/>
                <a:gdLst/>
                <a:ahLst/>
                <a:cxnLst/>
                <a:rect l="l" t="t" r="r" b="b"/>
                <a:pathLst>
                  <a:path w="1517374" h="730250">
                    <a:moveTo>
                      <a:pt x="0" y="0"/>
                    </a:moveTo>
                    <a:lnTo>
                      <a:pt x="1517374" y="0"/>
                    </a:lnTo>
                    <a:lnTo>
                      <a:pt x="1517374" y="730250"/>
                    </a:lnTo>
                    <a:lnTo>
                      <a:pt x="0" y="730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517374" cy="7683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8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0787" y="205103"/>
            <a:ext cx="12866426" cy="823597"/>
            <a:chOff x="0" y="0"/>
            <a:chExt cx="17155234" cy="10981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55233" cy="1098129"/>
            </a:xfrm>
            <a:custGeom>
              <a:avLst/>
              <a:gdLst/>
              <a:ahLst/>
              <a:cxnLst/>
              <a:rect l="l" t="t" r="r" b="b"/>
              <a:pathLst>
                <a:path w="17155233" h="1098129">
                  <a:moveTo>
                    <a:pt x="0" y="0"/>
                  </a:moveTo>
                  <a:lnTo>
                    <a:pt x="17155233" y="0"/>
                  </a:lnTo>
                  <a:lnTo>
                    <a:pt x="17155233" y="1098129"/>
                  </a:lnTo>
                  <a:lnTo>
                    <a:pt x="0" y="10981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7155234" cy="10600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88"/>
                </a:lnSpc>
              </a:pPr>
              <a:r>
                <a:rPr lang="en-US" sz="3600" b="1">
                  <a:solidFill>
                    <a:srgbClr val="9B1549"/>
                  </a:solidFill>
                  <a:latin typeface="Georgia Bold"/>
                  <a:ea typeface="Georgia Bold"/>
                  <a:cs typeface="Georgia Bold"/>
                  <a:sym typeface="Georgia Bold"/>
                </a:rPr>
                <a:t>Sample Dataset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233" y="9618742"/>
            <a:ext cx="18328466" cy="717670"/>
            <a:chOff x="0" y="0"/>
            <a:chExt cx="24437954" cy="956894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24437954" cy="956894"/>
              <a:chOff x="0" y="0"/>
              <a:chExt cx="24437954" cy="95689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4437975" cy="956945"/>
              </a:xfrm>
              <a:custGeom>
                <a:avLst/>
                <a:gdLst/>
                <a:ahLst/>
                <a:cxnLst/>
                <a:rect l="l" t="t" r="r" b="b"/>
                <a:pathLst>
                  <a:path w="24437975" h="956945">
                    <a:moveTo>
                      <a:pt x="0" y="0"/>
                    </a:moveTo>
                    <a:lnTo>
                      <a:pt x="24437975" y="0"/>
                    </a:lnTo>
                    <a:lnTo>
                      <a:pt x="24437975" y="956945"/>
                    </a:lnTo>
                    <a:lnTo>
                      <a:pt x="0" y="9569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16566" b="-16561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21317488" y="215154"/>
              <a:ext cx="2525640" cy="567824"/>
              <a:chOff x="0" y="0"/>
              <a:chExt cx="2525640" cy="5678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525649" cy="567817"/>
              </a:xfrm>
              <a:custGeom>
                <a:avLst/>
                <a:gdLst/>
                <a:ahLst/>
                <a:cxnLst/>
                <a:rect l="l" t="t" r="r" b="b"/>
                <a:pathLst>
                  <a:path w="2525649" h="567817">
                    <a:moveTo>
                      <a:pt x="0" y="0"/>
                    </a:moveTo>
                    <a:lnTo>
                      <a:pt x="2525649" y="0"/>
                    </a:lnTo>
                    <a:lnTo>
                      <a:pt x="2525649" y="567817"/>
                    </a:lnTo>
                    <a:lnTo>
                      <a:pt x="0" y="5678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17" b="-118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58896" y="132520"/>
              <a:ext cx="1517374" cy="730250"/>
              <a:chOff x="0" y="0"/>
              <a:chExt cx="1517374" cy="7302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17374" cy="730250"/>
              </a:xfrm>
              <a:custGeom>
                <a:avLst/>
                <a:gdLst/>
                <a:ahLst/>
                <a:cxnLst/>
                <a:rect l="l" t="t" r="r" b="b"/>
                <a:pathLst>
                  <a:path w="1517374" h="730250">
                    <a:moveTo>
                      <a:pt x="0" y="0"/>
                    </a:moveTo>
                    <a:lnTo>
                      <a:pt x="1517374" y="0"/>
                    </a:lnTo>
                    <a:lnTo>
                      <a:pt x="1517374" y="730250"/>
                    </a:lnTo>
                    <a:lnTo>
                      <a:pt x="0" y="7302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517374" cy="76835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r">
                  <a:lnSpc>
                    <a:spcPts val="2160"/>
                  </a:lnSpc>
                </a:pPr>
                <a:r>
                  <a:rPr lang="en-US" sz="18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9</a:t>
                </a:r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733390" y="2471418"/>
            <a:ext cx="16821220" cy="5344164"/>
          </a:xfrm>
          <a:custGeom>
            <a:avLst/>
            <a:gdLst/>
            <a:ahLst/>
            <a:cxnLst/>
            <a:rect l="l" t="t" r="r" b="b"/>
            <a:pathLst>
              <a:path w="16821220" h="5344164">
                <a:moveTo>
                  <a:pt x="0" y="0"/>
                </a:moveTo>
                <a:lnTo>
                  <a:pt x="16821220" y="0"/>
                </a:lnTo>
                <a:lnTo>
                  <a:pt x="16821220" y="5344164"/>
                </a:lnTo>
                <a:lnTo>
                  <a:pt x="0" y="5344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6" r="-438" b="-186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1811</Words>
  <Application>Microsoft Office PowerPoint</Application>
  <PresentationFormat>Custom</PresentationFormat>
  <Paragraphs>275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Times New Roman Bold</vt:lpstr>
      <vt:lpstr>Times New Roman</vt:lpstr>
      <vt:lpstr>Calibri (MS)</vt:lpstr>
      <vt:lpstr>Georgia Bold</vt:lpstr>
      <vt:lpstr>Calibri</vt:lpstr>
      <vt:lpstr>Arial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NNDL_PPT.pptx</dc:title>
  <cp:lastModifiedBy>VEDHESH DHINAKARAN</cp:lastModifiedBy>
  <cp:revision>16</cp:revision>
  <dcterms:created xsi:type="dcterms:W3CDTF">2006-08-16T00:00:00Z</dcterms:created>
  <dcterms:modified xsi:type="dcterms:W3CDTF">2025-11-25T16:27:59Z</dcterms:modified>
  <dc:identifier>DAG5cSLFoHs</dc:identifier>
</cp:coreProperties>
</file>